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648" r:id="rId1"/>
  </p:sldMasterIdLst>
  <p:notesMasterIdLst>
    <p:notesMasterId r:id="rId33"/>
  </p:notesMasterIdLst>
  <p:sldIdLst>
    <p:sldId id="275" r:id="rId2"/>
    <p:sldId id="392" r:id="rId3"/>
    <p:sldId id="334" r:id="rId4"/>
    <p:sldId id="335" r:id="rId5"/>
    <p:sldId id="336" r:id="rId6"/>
    <p:sldId id="272" r:id="rId7"/>
    <p:sldId id="339" r:id="rId8"/>
    <p:sldId id="340" r:id="rId9"/>
    <p:sldId id="341" r:id="rId10"/>
    <p:sldId id="393" r:id="rId11"/>
    <p:sldId id="342" r:id="rId12"/>
    <p:sldId id="395" r:id="rId13"/>
    <p:sldId id="394" r:id="rId14"/>
    <p:sldId id="344" r:id="rId15"/>
    <p:sldId id="343" r:id="rId16"/>
    <p:sldId id="396" r:id="rId17"/>
    <p:sldId id="397" r:id="rId18"/>
    <p:sldId id="398" r:id="rId19"/>
    <p:sldId id="345" r:id="rId20"/>
    <p:sldId id="346" r:id="rId21"/>
    <p:sldId id="333" r:id="rId22"/>
    <p:sldId id="347" r:id="rId23"/>
    <p:sldId id="348" r:id="rId24"/>
    <p:sldId id="349" r:id="rId25"/>
    <p:sldId id="350" r:id="rId26"/>
    <p:sldId id="351" r:id="rId27"/>
    <p:sldId id="353" r:id="rId28"/>
    <p:sldId id="352" r:id="rId29"/>
    <p:sldId id="354" r:id="rId30"/>
    <p:sldId id="355" r:id="rId31"/>
    <p:sldId id="276" r:id="rId32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D62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1594" y="6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C0D901-E768-4405-866F-399C00B82D4E}" type="datetimeFigureOut">
              <a:rPr lang="ko-KR" altLang="en-US" smtClean="0"/>
              <a:pPr/>
              <a:t>2022-07-28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21069A-D5AD-4D2B-88C1-592EB3F87B4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21069A-D5AD-4D2B-88C1-592EB3F87B4B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03200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21069A-D5AD-4D2B-88C1-592EB3F87B4B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67955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21069A-D5AD-4D2B-88C1-592EB3F87B4B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01955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21069A-D5AD-4D2B-88C1-592EB3F87B4B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29941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21069A-D5AD-4D2B-88C1-592EB3F87B4B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4712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21069A-D5AD-4D2B-88C1-592EB3F87B4B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63886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21069A-D5AD-4D2B-88C1-592EB3F87B4B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06600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21069A-D5AD-4D2B-88C1-592EB3F87B4B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34359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21069A-D5AD-4D2B-88C1-592EB3F87B4B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63923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21069A-D5AD-4D2B-88C1-592EB3F87B4B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200691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21069A-D5AD-4D2B-88C1-592EB3F87B4B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06315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21069A-D5AD-4D2B-88C1-592EB3F87B4B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070474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21069A-D5AD-4D2B-88C1-592EB3F87B4B}" type="slidenum">
              <a:rPr lang="ko-KR" altLang="en-US" smtClean="0"/>
              <a:pPr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995202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21069A-D5AD-4D2B-88C1-592EB3F87B4B}" type="slidenum">
              <a:rPr lang="ko-KR" altLang="en-US" smtClean="0"/>
              <a:pPr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315618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21069A-D5AD-4D2B-88C1-592EB3F87B4B}" type="slidenum">
              <a:rPr lang="ko-KR" altLang="en-US" smtClean="0"/>
              <a:pPr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939283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21069A-D5AD-4D2B-88C1-592EB3F87B4B}" type="slidenum">
              <a:rPr lang="ko-KR" altLang="en-US" smtClean="0"/>
              <a:pPr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412152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21069A-D5AD-4D2B-88C1-592EB3F87B4B}" type="slidenum">
              <a:rPr lang="ko-KR" altLang="en-US" smtClean="0"/>
              <a:pPr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523885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21069A-D5AD-4D2B-88C1-592EB3F87B4B}" type="slidenum">
              <a:rPr lang="ko-KR" altLang="en-US" smtClean="0"/>
              <a:pPr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2332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21069A-D5AD-4D2B-88C1-592EB3F87B4B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45946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21069A-D5AD-4D2B-88C1-592EB3F87B4B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9096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21069A-D5AD-4D2B-88C1-592EB3F87B4B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2505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21069A-D5AD-4D2B-88C1-592EB3F87B4B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14650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21069A-D5AD-4D2B-88C1-592EB3F87B4B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61989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21069A-D5AD-4D2B-88C1-592EB3F87B4B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21303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21069A-D5AD-4D2B-88C1-592EB3F87B4B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29504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02CC169-0709-4590-8F69-8D34B4720B7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935E8-ED57-443E-9DD0-68293D8CC6CA}" type="datetimeFigureOut">
              <a:rPr lang="ko-KR" altLang="en-US" smtClean="0"/>
              <a:pPr/>
              <a:t>2022-07-28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02CC169-0709-4590-8F69-8D34B4720B7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935E8-ED57-443E-9DD0-68293D8CC6CA}" type="datetimeFigureOut">
              <a:rPr lang="ko-KR" altLang="en-US" smtClean="0"/>
              <a:pPr/>
              <a:t>2022-07-28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02CC169-0709-4590-8F69-8D34B4720B7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935E8-ED57-443E-9DD0-68293D8CC6CA}" type="datetimeFigureOut">
              <a:rPr lang="ko-KR" altLang="en-US" smtClean="0"/>
              <a:pPr/>
              <a:t>2022-07-28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02CC169-0709-4590-8F69-8D34B4720B7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935E8-ED57-443E-9DD0-68293D8CC6CA}" type="datetimeFigureOut">
              <a:rPr lang="ko-KR" altLang="en-US" smtClean="0"/>
              <a:pPr/>
              <a:t>2022-07-28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02CC169-0709-4590-8F69-8D34B4720B7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935E8-ED57-443E-9DD0-68293D8CC6CA}" type="datetimeFigureOut">
              <a:rPr lang="ko-KR" altLang="en-US" smtClean="0"/>
              <a:pPr/>
              <a:t>2022-07-28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02CC169-0709-4590-8F69-8D34B4720B7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935E8-ED57-443E-9DD0-68293D8CC6CA}" type="datetimeFigureOut">
              <a:rPr lang="ko-KR" altLang="en-US" smtClean="0"/>
              <a:pPr/>
              <a:t>2022-07-28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02CC169-0709-4590-8F69-8D34B4720B7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935E8-ED57-443E-9DD0-68293D8CC6CA}" type="datetimeFigureOut">
              <a:rPr lang="ko-KR" altLang="en-US" smtClean="0"/>
              <a:pPr/>
              <a:t>2022-07-28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02CC169-0709-4590-8F69-8D34B4720B7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935E8-ED57-443E-9DD0-68293D8CC6CA}" type="datetimeFigureOut">
              <a:rPr lang="ko-KR" altLang="en-US" smtClean="0"/>
              <a:pPr/>
              <a:t>2022-07-28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02CC169-0709-4590-8F69-8D34B4720B7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935E8-ED57-443E-9DD0-68293D8CC6CA}" type="datetimeFigureOut">
              <a:rPr lang="ko-KR" altLang="en-US" smtClean="0"/>
              <a:pPr/>
              <a:t>2022-07-28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02CC169-0709-4590-8F69-8D34B4720B7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935E8-ED57-443E-9DD0-68293D8CC6CA}" type="datetimeFigureOut">
              <a:rPr lang="ko-KR" altLang="en-US" smtClean="0"/>
              <a:pPr/>
              <a:t>2022-07-28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02CC169-0709-4590-8F69-8D34B4720B7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5935E8-ED57-443E-9DD0-68293D8CC6CA}" type="datetimeFigureOut">
              <a:rPr lang="ko-KR" altLang="en-US" smtClean="0"/>
              <a:pPr/>
              <a:t>2022-07-28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7" name="슬라이드 번호 개체 틀 5"/>
          <p:cNvSpPr txBox="1">
            <a:spLocks/>
          </p:cNvSpPr>
          <p:nvPr userDrawn="1"/>
        </p:nvSpPr>
        <p:spPr>
          <a:xfrm>
            <a:off x="6948264" y="6381328"/>
            <a:ext cx="1928826" cy="2508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bg1"/>
                </a:solidFill>
                <a:latin typeface="PF Din Text Cond Pro Medium" pitchFamily="2" charset="0"/>
                <a:ea typeface="Rix고딕 M" pitchFamily="18" charset="-127"/>
              </a:defRPr>
            </a:lvl1pPr>
          </a:lstStyle>
          <a:p>
            <a:pPr algn="r">
              <a:defRPr/>
            </a:pPr>
            <a:fld id="{EC0BB0C5-6955-4F9B-BA60-58E2367A55EF}" type="slidenum">
              <a:rPr lang="ko-KR" altLang="en-US" sz="85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>
                <a:defRPr/>
              </a:pPr>
              <a:t>‹#›</a:t>
            </a:fld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195736" y="2248297"/>
            <a:ext cx="468052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>
                <a:solidFill>
                  <a:srgbClr val="1D62F0"/>
                </a:solidFill>
                <a:latin typeface="바른돋움 3" pitchFamily="18" charset="-127"/>
                <a:ea typeface="바른돋움 3" pitchFamily="18" charset="-127"/>
              </a:rPr>
              <a:t>파이썬</a:t>
            </a:r>
            <a:endParaRPr lang="en-US" altLang="ko-KR" sz="4800" dirty="0">
              <a:solidFill>
                <a:srgbClr val="1D62F0"/>
              </a:solidFill>
              <a:latin typeface="바른돋움 3" pitchFamily="18" charset="-127"/>
              <a:ea typeface="바른돋움 3" pitchFamily="18" charset="-127"/>
            </a:endParaRPr>
          </a:p>
          <a:p>
            <a:r>
              <a:rPr lang="en-US" altLang="ko-KR" sz="4800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 3" pitchFamily="18" charset="-127"/>
                <a:ea typeface="바른돋움 3" pitchFamily="18" charset="-127"/>
              </a:rPr>
              <a:t>Programming</a:t>
            </a:r>
            <a:endParaRPr lang="ko-KR" altLang="en-US" sz="4800" dirty="0">
              <a:solidFill>
                <a:schemeClr val="tx1">
                  <a:lumMod val="85000"/>
                  <a:lumOff val="15000"/>
                </a:schemeClr>
              </a:solidFill>
              <a:latin typeface="바른돋움 3" pitchFamily="18" charset="-127"/>
              <a:ea typeface="바른돋움 3" pitchFamily="18" charset="-127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2195736" y="2132856"/>
            <a:ext cx="4680000" cy="0"/>
          </a:xfrm>
          <a:prstGeom prst="line">
            <a:avLst/>
          </a:prstGeom>
          <a:ln w="38100">
            <a:solidFill>
              <a:srgbClr val="1D62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2195736" y="3933056"/>
            <a:ext cx="4680000" cy="0"/>
          </a:xfrm>
          <a:prstGeom prst="line">
            <a:avLst/>
          </a:prstGeom>
          <a:ln>
            <a:solidFill>
              <a:srgbClr val="1D62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2195736" y="2180481"/>
            <a:ext cx="4680000" cy="0"/>
          </a:xfrm>
          <a:prstGeom prst="line">
            <a:avLst/>
          </a:prstGeom>
          <a:ln>
            <a:solidFill>
              <a:srgbClr val="1D62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334284" y="2752478"/>
            <a:ext cx="56886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 3" pitchFamily="18" charset="-127"/>
                <a:ea typeface="바른돋움 3" pitchFamily="18" charset="-127"/>
              </a:rPr>
              <a:t>삼중창 매매 시스템</a:t>
            </a:r>
          </a:p>
        </p:txBody>
      </p:sp>
      <p:cxnSp>
        <p:nvCxnSpPr>
          <p:cNvPr id="11" name="직선 연결선 10"/>
          <p:cNvCxnSpPr/>
          <p:nvPr/>
        </p:nvCxnSpPr>
        <p:spPr>
          <a:xfrm>
            <a:off x="2339752" y="2484777"/>
            <a:ext cx="4680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2339752" y="3564897"/>
            <a:ext cx="4680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2339752" y="2532402"/>
            <a:ext cx="4680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50072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5536" y="764704"/>
            <a:ext cx="7344816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</a:pPr>
            <a:r>
              <a:rPr lang="ko-KR" altLang="en-US" sz="2800" dirty="0">
                <a:solidFill>
                  <a:srgbClr val="1D62F0"/>
                </a:solidFill>
                <a:latin typeface="나눔바른고딕" pitchFamily="50" charset="-127"/>
                <a:ea typeface="나눔바른고딕" pitchFamily="50" charset="-127"/>
              </a:rPr>
              <a:t>첫 번째 창 </a:t>
            </a:r>
            <a:r>
              <a:rPr lang="en-US" altLang="ko-KR" sz="2800" dirty="0">
                <a:solidFill>
                  <a:srgbClr val="1D62F0"/>
                </a:solidFill>
                <a:latin typeface="나눔바른고딕" pitchFamily="50" charset="-127"/>
                <a:ea typeface="나눔바른고딕" pitchFamily="50" charset="-127"/>
              </a:rPr>
              <a:t>– </a:t>
            </a:r>
            <a:r>
              <a:rPr lang="ko-KR" altLang="en-US" sz="2800" dirty="0">
                <a:solidFill>
                  <a:srgbClr val="1D62F0"/>
                </a:solidFill>
                <a:latin typeface="나눔바른고딕" pitchFamily="50" charset="-127"/>
                <a:ea typeface="나눔바른고딕" pitchFamily="50" charset="-127"/>
              </a:rPr>
              <a:t>시장 조류</a:t>
            </a:r>
          </a:p>
        </p:txBody>
      </p:sp>
      <p:cxnSp>
        <p:nvCxnSpPr>
          <p:cNvPr id="36" name="직선 연결선 35"/>
          <p:cNvCxnSpPr/>
          <p:nvPr/>
        </p:nvCxnSpPr>
        <p:spPr>
          <a:xfrm>
            <a:off x="395536" y="1268760"/>
            <a:ext cx="835292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395536" y="332656"/>
            <a:ext cx="8352928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A7727960-9B1F-05E4-8412-0C575291E11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361" t="9439" r="50000" b="56633"/>
          <a:stretch/>
        </p:blipFill>
        <p:spPr>
          <a:xfrm>
            <a:off x="406385" y="1346864"/>
            <a:ext cx="5927684" cy="259228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25789D7-987F-F864-CC86-865DEC1793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41" t="43806" r="49659" b="12145"/>
          <a:stretch/>
        </p:blipFill>
        <p:spPr>
          <a:xfrm>
            <a:off x="395536" y="4017252"/>
            <a:ext cx="5832648" cy="265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1974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5536" y="764704"/>
            <a:ext cx="7344816" cy="324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</a:pPr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마리아 </a:t>
            </a:r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DB </a:t>
            </a:r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데이터 확인하기 </a:t>
            </a:r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– </a:t>
            </a:r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오류 발생</a:t>
            </a:r>
          </a:p>
        </p:txBody>
      </p:sp>
      <p:cxnSp>
        <p:nvCxnSpPr>
          <p:cNvPr id="36" name="직선 연결선 35"/>
          <p:cNvCxnSpPr/>
          <p:nvPr/>
        </p:nvCxnSpPr>
        <p:spPr>
          <a:xfrm>
            <a:off x="395536" y="1268760"/>
            <a:ext cx="835292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395536" y="332656"/>
            <a:ext cx="8352928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ED5D945D-7262-6D09-FD4E-37C4F71E31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137" t="63109" r="31889" b="31800"/>
          <a:stretch/>
        </p:blipFill>
        <p:spPr>
          <a:xfrm>
            <a:off x="395536" y="5445906"/>
            <a:ext cx="8394469" cy="63279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CFD1386-9F95-9721-ECA3-752280081A0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361" t="9439" r="50000" b="56633"/>
          <a:stretch/>
        </p:blipFill>
        <p:spPr>
          <a:xfrm>
            <a:off x="406385" y="1346864"/>
            <a:ext cx="8383620" cy="3666311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665F4607-2592-9CC4-0D0A-A9D179D2A8BF}"/>
              </a:ext>
            </a:extLst>
          </p:cNvPr>
          <p:cNvSpPr/>
          <p:nvPr/>
        </p:nvSpPr>
        <p:spPr>
          <a:xfrm>
            <a:off x="899592" y="3180019"/>
            <a:ext cx="4176464" cy="17697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2067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5536" y="764704"/>
            <a:ext cx="7344816" cy="324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</a:pPr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마리아 </a:t>
            </a:r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DB </a:t>
            </a:r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데이터 확인하기</a:t>
            </a:r>
          </a:p>
        </p:txBody>
      </p:sp>
      <p:cxnSp>
        <p:nvCxnSpPr>
          <p:cNvPr id="36" name="직선 연결선 35"/>
          <p:cNvCxnSpPr/>
          <p:nvPr/>
        </p:nvCxnSpPr>
        <p:spPr>
          <a:xfrm>
            <a:off x="395536" y="1268760"/>
            <a:ext cx="835292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395536" y="332656"/>
            <a:ext cx="8352928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4722543E-DC41-0F3A-1465-4E74A71706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413" t="2401" r="76124" b="83112"/>
          <a:stretch/>
        </p:blipFill>
        <p:spPr>
          <a:xfrm>
            <a:off x="363674" y="1370674"/>
            <a:ext cx="2092466" cy="136815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DD048E3-0A74-36ED-AFE6-C88A2FB8B15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001" r="28738" b="5201"/>
          <a:stretch/>
        </p:blipFill>
        <p:spPr>
          <a:xfrm>
            <a:off x="2627784" y="2084684"/>
            <a:ext cx="6008518" cy="4116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4683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5536" y="764704"/>
            <a:ext cx="7344816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NC SOFT </a:t>
            </a:r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첫번째 창</a:t>
            </a:r>
          </a:p>
        </p:txBody>
      </p:sp>
      <p:cxnSp>
        <p:nvCxnSpPr>
          <p:cNvPr id="36" name="직선 연결선 35"/>
          <p:cNvCxnSpPr/>
          <p:nvPr/>
        </p:nvCxnSpPr>
        <p:spPr>
          <a:xfrm>
            <a:off x="395536" y="1268760"/>
            <a:ext cx="835292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395536" y="332656"/>
            <a:ext cx="8352928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FBC4CA52-D61C-2F37-D2E5-E29C4E8F2C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1418875"/>
            <a:ext cx="6624736" cy="5152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5412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5536" y="764704"/>
            <a:ext cx="7344816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</a:pPr>
            <a:r>
              <a:rPr lang="ko-KR" altLang="en-US" sz="2800" dirty="0">
                <a:solidFill>
                  <a:srgbClr val="1D62F0"/>
                </a:solidFill>
                <a:latin typeface="나눔바른고딕" pitchFamily="50" charset="-127"/>
                <a:ea typeface="나눔바른고딕" pitchFamily="50" charset="-127"/>
              </a:rPr>
              <a:t>두 번째 창 </a:t>
            </a:r>
            <a:r>
              <a:rPr lang="en-US" altLang="ko-KR" sz="2800" dirty="0">
                <a:solidFill>
                  <a:srgbClr val="1D62F0"/>
                </a:solidFill>
                <a:latin typeface="나눔바른고딕" pitchFamily="50" charset="-127"/>
                <a:ea typeface="나눔바른고딕" pitchFamily="50" charset="-127"/>
              </a:rPr>
              <a:t>– </a:t>
            </a:r>
            <a:r>
              <a:rPr lang="ko-KR" altLang="en-US" sz="2800" dirty="0">
                <a:solidFill>
                  <a:srgbClr val="1D62F0"/>
                </a:solidFill>
                <a:latin typeface="나눔바른고딕" pitchFamily="50" charset="-127"/>
                <a:ea typeface="나눔바른고딕" pitchFamily="50" charset="-127"/>
              </a:rPr>
              <a:t>시장 파도</a:t>
            </a:r>
          </a:p>
        </p:txBody>
      </p:sp>
      <p:cxnSp>
        <p:nvCxnSpPr>
          <p:cNvPr id="36" name="직선 연결선 35"/>
          <p:cNvCxnSpPr/>
          <p:nvPr/>
        </p:nvCxnSpPr>
        <p:spPr>
          <a:xfrm>
            <a:off x="395536" y="1268760"/>
            <a:ext cx="835292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395536" y="332656"/>
            <a:ext cx="8352928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E04854EE-B461-E066-06CC-E9F7F8A8DE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01" t="9401" r="49212" b="37400"/>
          <a:stretch/>
        </p:blipFill>
        <p:spPr>
          <a:xfrm>
            <a:off x="395536" y="1431951"/>
            <a:ext cx="7416824" cy="4944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8298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5536" y="764704"/>
            <a:ext cx="7344816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</a:pPr>
            <a:r>
              <a:rPr lang="ko-KR" altLang="en-US" sz="2800" dirty="0">
                <a:solidFill>
                  <a:srgbClr val="1D62F0"/>
                </a:solidFill>
                <a:latin typeface="나눔바른고딕" pitchFamily="50" charset="-127"/>
                <a:ea typeface="나눔바른고딕" pitchFamily="50" charset="-127"/>
              </a:rPr>
              <a:t>두 번째 창 </a:t>
            </a:r>
            <a:r>
              <a:rPr lang="en-US" altLang="ko-KR" sz="2800" dirty="0">
                <a:solidFill>
                  <a:srgbClr val="1D62F0"/>
                </a:solidFill>
                <a:latin typeface="나눔바른고딕" pitchFamily="50" charset="-127"/>
                <a:ea typeface="나눔바른고딕" pitchFamily="50" charset="-127"/>
              </a:rPr>
              <a:t>– </a:t>
            </a:r>
            <a:r>
              <a:rPr lang="ko-KR" altLang="en-US" sz="2800" dirty="0">
                <a:solidFill>
                  <a:srgbClr val="1D62F0"/>
                </a:solidFill>
                <a:latin typeface="나눔바른고딕" pitchFamily="50" charset="-127"/>
                <a:ea typeface="나눔바른고딕" pitchFamily="50" charset="-127"/>
              </a:rPr>
              <a:t>시장 파도</a:t>
            </a:r>
          </a:p>
        </p:txBody>
      </p:sp>
      <p:cxnSp>
        <p:nvCxnSpPr>
          <p:cNvPr id="36" name="직선 연결선 35"/>
          <p:cNvCxnSpPr/>
          <p:nvPr/>
        </p:nvCxnSpPr>
        <p:spPr>
          <a:xfrm>
            <a:off x="395536" y="1268760"/>
            <a:ext cx="835292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395536" y="332656"/>
            <a:ext cx="8352928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35F71B18-37E7-CF58-8DC6-341A7D61754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01" t="45800" r="57087" b="17801"/>
          <a:stretch/>
        </p:blipFill>
        <p:spPr>
          <a:xfrm>
            <a:off x="395536" y="1844824"/>
            <a:ext cx="7159258" cy="3960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7306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5536" y="764704"/>
            <a:ext cx="7344816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NC SOFT </a:t>
            </a:r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두번째 창</a:t>
            </a:r>
          </a:p>
        </p:txBody>
      </p:sp>
      <p:cxnSp>
        <p:nvCxnSpPr>
          <p:cNvPr id="36" name="직선 연결선 35"/>
          <p:cNvCxnSpPr/>
          <p:nvPr/>
        </p:nvCxnSpPr>
        <p:spPr>
          <a:xfrm>
            <a:off x="395536" y="1268760"/>
            <a:ext cx="835292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395536" y="332656"/>
            <a:ext cx="8352928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74E87388-7920-E323-8571-15207233A6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327" y="1477137"/>
            <a:ext cx="6480720" cy="504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2018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5536" y="764704"/>
            <a:ext cx="7344816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</a:pPr>
            <a:r>
              <a:rPr lang="ko-KR" altLang="en-US" sz="2800" dirty="0">
                <a:solidFill>
                  <a:srgbClr val="1D62F0"/>
                </a:solidFill>
                <a:latin typeface="나눔바른고딕" pitchFamily="50" charset="-127"/>
                <a:ea typeface="나눔바른고딕" pitchFamily="50" charset="-127"/>
              </a:rPr>
              <a:t>세 번째 창 </a:t>
            </a:r>
            <a:r>
              <a:rPr lang="en-US" altLang="ko-KR" sz="2800" dirty="0">
                <a:solidFill>
                  <a:srgbClr val="1D62F0"/>
                </a:solidFill>
                <a:latin typeface="나눔바른고딕" pitchFamily="50" charset="-127"/>
                <a:ea typeface="나눔바른고딕" pitchFamily="50" charset="-127"/>
              </a:rPr>
              <a:t>– </a:t>
            </a:r>
            <a:r>
              <a:rPr lang="ko-KR" altLang="en-US" sz="2800" dirty="0">
                <a:solidFill>
                  <a:srgbClr val="1D62F0"/>
                </a:solidFill>
                <a:latin typeface="나눔바른고딕" pitchFamily="50" charset="-127"/>
                <a:ea typeface="나눔바른고딕" pitchFamily="50" charset="-127"/>
              </a:rPr>
              <a:t>진입 기술</a:t>
            </a:r>
            <a:endParaRPr lang="ko-KR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36" name="직선 연결선 35"/>
          <p:cNvCxnSpPr/>
          <p:nvPr/>
        </p:nvCxnSpPr>
        <p:spPr>
          <a:xfrm>
            <a:off x="395536" y="1268760"/>
            <a:ext cx="835292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395536" y="332656"/>
            <a:ext cx="8352928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0FC8385F-4BBD-9F92-B012-8403D117E74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00" t="10919" r="47638" b="36000"/>
          <a:stretch/>
        </p:blipFill>
        <p:spPr>
          <a:xfrm>
            <a:off x="395536" y="1550694"/>
            <a:ext cx="7385913" cy="4746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7955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5536" y="764704"/>
            <a:ext cx="7344816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</a:pPr>
            <a:r>
              <a:rPr lang="ko-KR" altLang="en-US" sz="2800" dirty="0">
                <a:solidFill>
                  <a:srgbClr val="1D62F0"/>
                </a:solidFill>
                <a:latin typeface="나눔바른고딕" pitchFamily="50" charset="-127"/>
                <a:ea typeface="나눔바른고딕" pitchFamily="50" charset="-127"/>
              </a:rPr>
              <a:t>세 번째 창 </a:t>
            </a:r>
            <a:r>
              <a:rPr lang="en-US" altLang="ko-KR" sz="2800" dirty="0">
                <a:solidFill>
                  <a:srgbClr val="1D62F0"/>
                </a:solidFill>
                <a:latin typeface="나눔바른고딕" pitchFamily="50" charset="-127"/>
                <a:ea typeface="나눔바른고딕" pitchFamily="50" charset="-127"/>
              </a:rPr>
              <a:t>– </a:t>
            </a:r>
            <a:r>
              <a:rPr lang="ko-KR" altLang="en-US" sz="2800" dirty="0">
                <a:solidFill>
                  <a:srgbClr val="1D62F0"/>
                </a:solidFill>
                <a:latin typeface="나눔바른고딕" pitchFamily="50" charset="-127"/>
                <a:ea typeface="나눔바른고딕" pitchFamily="50" charset="-127"/>
              </a:rPr>
              <a:t>진입 기술</a:t>
            </a:r>
            <a:endParaRPr lang="ko-KR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36" name="직선 연결선 35"/>
          <p:cNvCxnSpPr/>
          <p:nvPr/>
        </p:nvCxnSpPr>
        <p:spPr>
          <a:xfrm>
            <a:off x="395536" y="1268760"/>
            <a:ext cx="835292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395536" y="332656"/>
            <a:ext cx="8352928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D7622B0B-02BF-6279-532B-1486FDFA73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01" t="15001" r="56300" b="19200"/>
          <a:stretch/>
        </p:blipFill>
        <p:spPr>
          <a:xfrm>
            <a:off x="426116" y="1418874"/>
            <a:ext cx="5226004" cy="5117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4972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546580" y="2600291"/>
            <a:ext cx="42663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 3" pitchFamily="18" charset="-127"/>
                <a:ea typeface="바른돋움 3" pitchFamily="18" charset="-127"/>
              </a:rPr>
              <a:t>심리투자 법칙</a:t>
            </a:r>
          </a:p>
        </p:txBody>
      </p:sp>
      <p:cxnSp>
        <p:nvCxnSpPr>
          <p:cNvPr id="11" name="직선 연결선 10"/>
          <p:cNvCxnSpPr/>
          <p:nvPr/>
        </p:nvCxnSpPr>
        <p:spPr>
          <a:xfrm>
            <a:off x="2339752" y="2484777"/>
            <a:ext cx="4680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2339752" y="3564897"/>
            <a:ext cx="4680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2339752" y="2532402"/>
            <a:ext cx="4680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21793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5536" y="764704"/>
            <a:ext cx="7344816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NC SOFT </a:t>
            </a:r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삼중창 시스템 매매 결과</a:t>
            </a:r>
          </a:p>
        </p:txBody>
      </p:sp>
      <p:cxnSp>
        <p:nvCxnSpPr>
          <p:cNvPr id="36" name="직선 연결선 35"/>
          <p:cNvCxnSpPr/>
          <p:nvPr/>
        </p:nvCxnSpPr>
        <p:spPr>
          <a:xfrm>
            <a:off x="395536" y="1268760"/>
            <a:ext cx="835292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395536" y="332656"/>
            <a:ext cx="8352928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C36F154D-363C-2AAB-186C-C1F5F68A2C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7597" y="1300577"/>
            <a:ext cx="6548272" cy="5456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4958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310009" y="2606157"/>
            <a:ext cx="50405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 3" pitchFamily="18" charset="-127"/>
                <a:ea typeface="바른돋움 3" pitchFamily="18" charset="-127"/>
              </a:rPr>
              <a:t>듀얼 모멘텀 투자</a:t>
            </a:r>
          </a:p>
        </p:txBody>
      </p:sp>
      <p:cxnSp>
        <p:nvCxnSpPr>
          <p:cNvPr id="11" name="직선 연결선 10"/>
          <p:cNvCxnSpPr/>
          <p:nvPr/>
        </p:nvCxnSpPr>
        <p:spPr>
          <a:xfrm>
            <a:off x="2339752" y="2484777"/>
            <a:ext cx="4680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2339752" y="3564897"/>
            <a:ext cx="4680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2339752" y="2532402"/>
            <a:ext cx="4680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21371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5536" y="764704"/>
            <a:ext cx="7344816" cy="324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</a:pPr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모멘텀이란</a:t>
            </a:r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?</a:t>
            </a:r>
            <a:endParaRPr lang="ko-KR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36" name="직선 연결선 35"/>
          <p:cNvCxnSpPr/>
          <p:nvPr/>
        </p:nvCxnSpPr>
        <p:spPr>
          <a:xfrm>
            <a:off x="395536" y="1268760"/>
            <a:ext cx="835292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395536" y="332656"/>
            <a:ext cx="8352928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7A239AA-AF54-07E0-5154-CEE347486F6B}"/>
              </a:ext>
            </a:extLst>
          </p:cNvPr>
          <p:cNvSpPr txBox="1"/>
          <p:nvPr/>
        </p:nvSpPr>
        <p:spPr>
          <a:xfrm>
            <a:off x="395536" y="1701283"/>
            <a:ext cx="2664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‘</a:t>
            </a:r>
            <a:r>
              <a:rPr lang="ko-KR" altLang="en-US" dirty="0"/>
              <a:t>물체를 움직이는 힘</a:t>
            </a:r>
            <a:r>
              <a:rPr lang="en-US" altLang="ko-KR" dirty="0"/>
              <a:t>＇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048ACE-20FE-AF30-4191-86B13D7C640C}"/>
              </a:ext>
            </a:extLst>
          </p:cNvPr>
          <p:cNvSpPr txBox="1"/>
          <p:nvPr/>
        </p:nvSpPr>
        <p:spPr>
          <a:xfrm>
            <a:off x="412550" y="2399270"/>
            <a:ext cx="7776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모멘텀 현상의 원인</a:t>
            </a:r>
            <a:endParaRPr lang="en-US" altLang="ko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666F518-174B-5F6B-0EBC-B7B3958C46C4}"/>
              </a:ext>
            </a:extLst>
          </p:cNvPr>
          <p:cNvSpPr txBox="1"/>
          <p:nvPr/>
        </p:nvSpPr>
        <p:spPr>
          <a:xfrm>
            <a:off x="683568" y="3097257"/>
            <a:ext cx="7776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〮 군집 행동</a:t>
            </a:r>
            <a:r>
              <a:rPr lang="en-US" altLang="ko-KR" dirty="0"/>
              <a:t>(herding) : </a:t>
            </a:r>
            <a:r>
              <a:rPr lang="ko-KR" altLang="en-US" dirty="0"/>
              <a:t>다수 그룹의 행동을 따라하는 경향</a:t>
            </a:r>
            <a:endParaRPr lang="en-US" altLang="ko-K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735C48-6217-C0E6-4548-8BD9BE1A8C97}"/>
              </a:ext>
            </a:extLst>
          </p:cNvPr>
          <p:cNvSpPr txBox="1"/>
          <p:nvPr/>
        </p:nvSpPr>
        <p:spPr>
          <a:xfrm>
            <a:off x="683568" y="3803025"/>
            <a:ext cx="8352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〮 정박 효과</a:t>
            </a:r>
            <a:r>
              <a:rPr lang="en-US" altLang="ko-KR" dirty="0"/>
              <a:t>(anchoring) : </a:t>
            </a:r>
            <a:r>
              <a:rPr lang="ko-KR" altLang="en-US" dirty="0"/>
              <a:t>정보를 처음 제공받은 시점에 지나치게 의존하는 경향</a:t>
            </a:r>
            <a:endParaRPr lang="en-US" altLang="ko-K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686ABF-83E3-0AC9-26D9-845F5E8003F1}"/>
              </a:ext>
            </a:extLst>
          </p:cNvPr>
          <p:cNvSpPr txBox="1"/>
          <p:nvPr/>
        </p:nvSpPr>
        <p:spPr>
          <a:xfrm>
            <a:off x="683568" y="5214561"/>
            <a:ext cx="7776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〮 처분 효과</a:t>
            </a:r>
            <a:r>
              <a:rPr lang="en-US" altLang="ko-KR" dirty="0"/>
              <a:t>(disposition effect) : </a:t>
            </a:r>
            <a:r>
              <a:rPr lang="ko-KR" altLang="en-US" dirty="0"/>
              <a:t>수익이 난 주식을 금방 팔고</a:t>
            </a:r>
            <a:r>
              <a:rPr lang="en-US" altLang="ko-KR" dirty="0"/>
              <a:t>, </a:t>
            </a:r>
            <a:r>
              <a:rPr lang="ko-KR" altLang="en-US" dirty="0"/>
              <a:t>손해본 주식</a:t>
            </a:r>
            <a:r>
              <a:rPr lang="en-US" altLang="ko-KR" dirty="0"/>
              <a:t>			       </a:t>
            </a:r>
            <a:r>
              <a:rPr lang="ko-KR" altLang="en-US" dirty="0"/>
              <a:t>을 계속 보유하는 경향</a:t>
            </a:r>
            <a:endParaRPr lang="en-US" altLang="ko-K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F35589-7A14-263B-0A42-2F3415291D24}"/>
              </a:ext>
            </a:extLst>
          </p:cNvPr>
          <p:cNvSpPr txBox="1"/>
          <p:nvPr/>
        </p:nvSpPr>
        <p:spPr>
          <a:xfrm>
            <a:off x="683568" y="4508793"/>
            <a:ext cx="7776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〮 확증 편향</a:t>
            </a:r>
            <a:r>
              <a:rPr lang="en-US" altLang="ko-KR" dirty="0"/>
              <a:t>(confirmation) : </a:t>
            </a:r>
            <a:r>
              <a:rPr lang="ko-KR" altLang="en-US" dirty="0"/>
              <a:t>본인의 믿음과 반대되는 정보를 무시하는 경향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9936753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5536" y="764704"/>
            <a:ext cx="7344816" cy="324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</a:pPr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듀얼 모멘텀 투자</a:t>
            </a:r>
          </a:p>
        </p:txBody>
      </p:sp>
      <p:cxnSp>
        <p:nvCxnSpPr>
          <p:cNvPr id="36" name="직선 연결선 35"/>
          <p:cNvCxnSpPr/>
          <p:nvPr/>
        </p:nvCxnSpPr>
        <p:spPr>
          <a:xfrm>
            <a:off x="395536" y="1268760"/>
            <a:ext cx="835292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395536" y="332656"/>
            <a:ext cx="8352928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89C310C3-9986-61BD-855E-CEA3E228B9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1600920"/>
            <a:ext cx="6336704" cy="4680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75956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5536" y="764704"/>
            <a:ext cx="7344816" cy="324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</a:pPr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상대 모멘텀</a:t>
            </a:r>
          </a:p>
        </p:txBody>
      </p:sp>
      <p:cxnSp>
        <p:nvCxnSpPr>
          <p:cNvPr id="36" name="직선 연결선 35"/>
          <p:cNvCxnSpPr/>
          <p:nvPr/>
        </p:nvCxnSpPr>
        <p:spPr>
          <a:xfrm>
            <a:off x="395536" y="1268760"/>
            <a:ext cx="835292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395536" y="332656"/>
            <a:ext cx="8352928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6046FA31-CCF0-A2A2-EA8C-BA166FCD87F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475" t="11492" r="34250" b="19200"/>
          <a:stretch/>
        </p:blipFill>
        <p:spPr>
          <a:xfrm>
            <a:off x="683568" y="1448304"/>
            <a:ext cx="7588900" cy="5077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6774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5536" y="764704"/>
            <a:ext cx="7344816" cy="324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</a:pPr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종목별 수익률 계산</a:t>
            </a:r>
          </a:p>
        </p:txBody>
      </p:sp>
      <p:cxnSp>
        <p:nvCxnSpPr>
          <p:cNvPr id="36" name="직선 연결선 35"/>
          <p:cNvCxnSpPr/>
          <p:nvPr/>
        </p:nvCxnSpPr>
        <p:spPr>
          <a:xfrm>
            <a:off x="395536" y="1268760"/>
            <a:ext cx="835292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395536" y="332656"/>
            <a:ext cx="8352928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EA59FCD6-8FC2-4042-800A-C75AF70230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475" t="9400" r="44489" b="34600"/>
          <a:stretch/>
        </p:blipFill>
        <p:spPr>
          <a:xfrm>
            <a:off x="611560" y="1549484"/>
            <a:ext cx="7467230" cy="4896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6427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5536" y="764704"/>
            <a:ext cx="7344816" cy="324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</a:pPr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상대 모멘텀 데이터프레임 생성</a:t>
            </a:r>
          </a:p>
        </p:txBody>
      </p:sp>
      <p:cxnSp>
        <p:nvCxnSpPr>
          <p:cNvPr id="36" name="직선 연결선 35"/>
          <p:cNvCxnSpPr/>
          <p:nvPr/>
        </p:nvCxnSpPr>
        <p:spPr>
          <a:xfrm>
            <a:off x="395536" y="1268760"/>
            <a:ext cx="835292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395536" y="332656"/>
            <a:ext cx="8352928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3D2806E1-9F39-7D54-F629-AD62DEA812A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688" t="19200" r="48425" b="46827"/>
          <a:stretch/>
        </p:blipFill>
        <p:spPr>
          <a:xfrm>
            <a:off x="611560" y="2025319"/>
            <a:ext cx="7442116" cy="3168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1336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5536" y="764704"/>
            <a:ext cx="7344816" cy="324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6</a:t>
            </a:r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개월 상대 모멘텀</a:t>
            </a:r>
          </a:p>
        </p:txBody>
      </p:sp>
      <p:cxnSp>
        <p:nvCxnSpPr>
          <p:cNvPr id="36" name="직선 연결선 35"/>
          <p:cNvCxnSpPr/>
          <p:nvPr/>
        </p:nvCxnSpPr>
        <p:spPr>
          <a:xfrm>
            <a:off x="395536" y="1268760"/>
            <a:ext cx="835292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395536" y="332656"/>
            <a:ext cx="8352928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379AFF5F-A71C-59D8-8A67-96BD906DC3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000" r="1963" b="26201"/>
          <a:stretch/>
        </p:blipFill>
        <p:spPr>
          <a:xfrm>
            <a:off x="97196" y="1873903"/>
            <a:ext cx="8949608" cy="3744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9192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5536" y="764704"/>
            <a:ext cx="7344816" cy="324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</a:pPr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절대 모멘텀</a:t>
            </a:r>
          </a:p>
        </p:txBody>
      </p:sp>
      <p:cxnSp>
        <p:nvCxnSpPr>
          <p:cNvPr id="36" name="직선 연결선 35"/>
          <p:cNvCxnSpPr/>
          <p:nvPr/>
        </p:nvCxnSpPr>
        <p:spPr>
          <a:xfrm>
            <a:off x="395536" y="1268760"/>
            <a:ext cx="835292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395536" y="332656"/>
            <a:ext cx="8352928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76444A6F-9D38-D9AC-8170-4D0A24A4EF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475" t="9401" r="36613" b="61200"/>
          <a:stretch/>
        </p:blipFill>
        <p:spPr>
          <a:xfrm>
            <a:off x="615852" y="1916832"/>
            <a:ext cx="7912296" cy="2340255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972C896-F91E-0B9E-1498-C369FEACBE1F}"/>
              </a:ext>
            </a:extLst>
          </p:cNvPr>
          <p:cNvSpPr/>
          <p:nvPr/>
        </p:nvSpPr>
        <p:spPr>
          <a:xfrm>
            <a:off x="1691680" y="3212976"/>
            <a:ext cx="3168352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89801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5536" y="764704"/>
            <a:ext cx="7344816" cy="324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6</a:t>
            </a:r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개월 절대 모멘텀</a:t>
            </a:r>
          </a:p>
        </p:txBody>
      </p:sp>
      <p:cxnSp>
        <p:nvCxnSpPr>
          <p:cNvPr id="36" name="직선 연결선 35"/>
          <p:cNvCxnSpPr/>
          <p:nvPr/>
        </p:nvCxnSpPr>
        <p:spPr>
          <a:xfrm>
            <a:off x="395536" y="1268760"/>
            <a:ext cx="835292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395536" y="332656"/>
            <a:ext cx="8352928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2F7F23A9-0C16-DDCD-729C-38E9722C72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8599" r="58662" b="9401"/>
          <a:stretch/>
        </p:blipFill>
        <p:spPr>
          <a:xfrm>
            <a:off x="683568" y="1628800"/>
            <a:ext cx="7559823" cy="4320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3450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5536" y="764704"/>
            <a:ext cx="7344816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</a:pPr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시장 지표</a:t>
            </a:r>
          </a:p>
        </p:txBody>
      </p:sp>
      <p:cxnSp>
        <p:nvCxnSpPr>
          <p:cNvPr id="36" name="직선 연결선 35"/>
          <p:cNvCxnSpPr/>
          <p:nvPr/>
        </p:nvCxnSpPr>
        <p:spPr>
          <a:xfrm>
            <a:off x="395536" y="1268760"/>
            <a:ext cx="835292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395536" y="332656"/>
            <a:ext cx="8352928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6CA3F79-0738-98AB-3095-EB58AE062B47}"/>
              </a:ext>
            </a:extLst>
          </p:cNvPr>
          <p:cNvSpPr txBox="1"/>
          <p:nvPr/>
        </p:nvSpPr>
        <p:spPr>
          <a:xfrm>
            <a:off x="395536" y="2204864"/>
            <a:ext cx="6912768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</a:pPr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추세지표</a:t>
            </a:r>
            <a:endParaRPr lang="ko-KR" altLang="en-US" sz="2800" dirty="0">
              <a:solidFill>
                <a:srgbClr val="1D62F0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D00F880-4AF9-BCA3-96F8-C3A99EE35A0C}"/>
              </a:ext>
            </a:extLst>
          </p:cNvPr>
          <p:cNvSpPr txBox="1"/>
          <p:nvPr/>
        </p:nvSpPr>
        <p:spPr>
          <a:xfrm>
            <a:off x="352114" y="3379498"/>
            <a:ext cx="6912768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</a:pPr>
            <a:r>
              <a:rPr lang="ko-KR" alt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오실레이터</a:t>
            </a:r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(Oscillator)</a:t>
            </a:r>
            <a:endParaRPr lang="ko-KR" altLang="en-US" sz="2800" dirty="0">
              <a:solidFill>
                <a:srgbClr val="1D62F0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79C27D6-338B-C1B6-F287-21F8FF5DF45E}"/>
              </a:ext>
            </a:extLst>
          </p:cNvPr>
          <p:cNvSpPr txBox="1"/>
          <p:nvPr/>
        </p:nvSpPr>
        <p:spPr>
          <a:xfrm>
            <a:off x="395536" y="4669544"/>
            <a:ext cx="6912768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</a:pPr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기타지표</a:t>
            </a:r>
            <a:endParaRPr lang="ko-KR" altLang="en-US" sz="2800" dirty="0">
              <a:solidFill>
                <a:srgbClr val="1D62F0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64986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5536" y="764704"/>
            <a:ext cx="7344816" cy="324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3</a:t>
            </a:r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개월 한국형 듀얼 모멘텀</a:t>
            </a:r>
          </a:p>
        </p:txBody>
      </p:sp>
      <p:cxnSp>
        <p:nvCxnSpPr>
          <p:cNvPr id="36" name="직선 연결선 35"/>
          <p:cNvCxnSpPr/>
          <p:nvPr/>
        </p:nvCxnSpPr>
        <p:spPr>
          <a:xfrm>
            <a:off x="395536" y="1268760"/>
            <a:ext cx="835292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395536" y="332656"/>
            <a:ext cx="8352928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6118F96C-1DCA-1106-08B0-3371452893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600" r="3538" b="9401"/>
          <a:stretch/>
        </p:blipFill>
        <p:spPr>
          <a:xfrm>
            <a:off x="161764" y="1628800"/>
            <a:ext cx="8820472" cy="432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7833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195736" y="2824361"/>
            <a:ext cx="46805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dirty="0">
                <a:solidFill>
                  <a:srgbClr val="1D62F0"/>
                </a:solidFill>
                <a:latin typeface="바른돋움 3" pitchFamily="18" charset="-127"/>
                <a:ea typeface="바른돋움 3" pitchFamily="18" charset="-127"/>
              </a:rPr>
              <a:t>감사합니다</a:t>
            </a:r>
            <a:r>
              <a:rPr lang="en-US" altLang="ko-KR" sz="4800" dirty="0">
                <a:solidFill>
                  <a:srgbClr val="1D62F0"/>
                </a:solidFill>
                <a:latin typeface="바른돋움 3" pitchFamily="18" charset="-127"/>
                <a:ea typeface="바른돋움 3" pitchFamily="18" charset="-127"/>
              </a:rPr>
              <a:t>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5536" y="764704"/>
            <a:ext cx="7344816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</a:pPr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추세지표</a:t>
            </a:r>
          </a:p>
        </p:txBody>
      </p:sp>
      <p:cxnSp>
        <p:nvCxnSpPr>
          <p:cNvPr id="36" name="직선 연결선 35"/>
          <p:cNvCxnSpPr/>
          <p:nvPr/>
        </p:nvCxnSpPr>
        <p:spPr>
          <a:xfrm>
            <a:off x="395536" y="1268760"/>
            <a:ext cx="835292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395536" y="332656"/>
            <a:ext cx="8352928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49C347A6-CF64-A2ED-A97F-5E5F9DC4E4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298" y="1839224"/>
            <a:ext cx="6979404" cy="3782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73270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5536" y="764704"/>
            <a:ext cx="7344816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</a:pPr>
            <a:r>
              <a:rPr lang="ko-KR" alt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오실레이터</a:t>
            </a:r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(Oscillator)</a:t>
            </a:r>
            <a:endParaRPr lang="ko-KR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36" name="직선 연결선 35"/>
          <p:cNvCxnSpPr/>
          <p:nvPr/>
        </p:nvCxnSpPr>
        <p:spPr>
          <a:xfrm>
            <a:off x="395536" y="1268760"/>
            <a:ext cx="835292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395536" y="332656"/>
            <a:ext cx="8352928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>
            <a:extLst>
              <a:ext uri="{FF2B5EF4-FFF2-40B4-BE49-F238E27FC236}">
                <a16:creationId xmlns:a16="http://schemas.microsoft.com/office/drawing/2014/main" id="{A4ADF26F-6584-21BE-B0A9-DFF8594CD4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524719"/>
            <a:ext cx="6010275" cy="5000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29660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3528" y="474120"/>
            <a:ext cx="69127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단순 이동평균</a:t>
            </a:r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(SMA)</a:t>
            </a:r>
            <a:endParaRPr lang="ko-KR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바른돋움 1" pitchFamily="18" charset="-127"/>
              <a:ea typeface="바른돋움 1" pitchFamily="18" charset="-127"/>
            </a:endParaRPr>
          </a:p>
        </p:txBody>
      </p:sp>
      <p:cxnSp>
        <p:nvCxnSpPr>
          <p:cNvPr id="36" name="직선 연결선 35"/>
          <p:cNvCxnSpPr/>
          <p:nvPr/>
        </p:nvCxnSpPr>
        <p:spPr>
          <a:xfrm>
            <a:off x="395536" y="1124744"/>
            <a:ext cx="835292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395536" y="332656"/>
            <a:ext cx="8352928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08133A0E-9C5B-0ACC-EB9E-07BADD552548}"/>
              </a:ext>
            </a:extLst>
          </p:cNvPr>
          <p:cNvCxnSpPr/>
          <p:nvPr/>
        </p:nvCxnSpPr>
        <p:spPr>
          <a:xfrm>
            <a:off x="395536" y="4149080"/>
            <a:ext cx="835292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E226063E-8AEB-E480-FD90-3E1A5F73B76A}"/>
              </a:ext>
            </a:extLst>
          </p:cNvPr>
          <p:cNvCxnSpPr/>
          <p:nvPr/>
        </p:nvCxnSpPr>
        <p:spPr>
          <a:xfrm>
            <a:off x="393562" y="3373760"/>
            <a:ext cx="8352928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B9052C1E-11C2-A754-5EC3-38BA85F88F90}"/>
              </a:ext>
            </a:extLst>
          </p:cNvPr>
          <p:cNvSpPr txBox="1"/>
          <p:nvPr/>
        </p:nvSpPr>
        <p:spPr>
          <a:xfrm>
            <a:off x="320557" y="3514011"/>
            <a:ext cx="69127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지수 이동평균</a:t>
            </a:r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(EMA)</a:t>
            </a:r>
            <a:endParaRPr lang="ko-KR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바른돋움 1" pitchFamily="18" charset="-127"/>
              <a:ea typeface="바른돋움 1" pitchFamily="18" charset="-127"/>
            </a:endParaRPr>
          </a:p>
        </p:txBody>
      </p:sp>
      <p:pic>
        <p:nvPicPr>
          <p:cNvPr id="12" name="Picture 2" descr="이동평균선 - 1편 기본편 - 차트강좌 - 마진판 - 바이낸스, 바이비트, 김프, 김프사이트, 김치프리미엄, 코인판">
            <a:extLst>
              <a:ext uri="{FF2B5EF4-FFF2-40B4-BE49-F238E27FC236}">
                <a16:creationId xmlns:a16="http://schemas.microsoft.com/office/drawing/2014/main" id="{B66BC1E7-B132-B958-815C-8FFED075B1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495"/>
          <a:stretch/>
        </p:blipFill>
        <p:spPr bwMode="auto">
          <a:xfrm>
            <a:off x="1547664" y="1190234"/>
            <a:ext cx="6192688" cy="2080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이동평균선 (이평선;MA, SMA, EMA)에 대해서 알아보자 - 주식 보조지표 5편 : 네이버 블로그">
            <a:extLst>
              <a:ext uri="{FF2B5EF4-FFF2-40B4-BE49-F238E27FC236}">
                <a16:creationId xmlns:a16="http://schemas.microsoft.com/office/drawing/2014/main" id="{9B8829E4-E47B-480B-1504-439C444FFB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038" y="4437112"/>
            <a:ext cx="7469975" cy="1731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5536" y="764704"/>
            <a:ext cx="7344816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</a:pPr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이동평균 수렴확산</a:t>
            </a:r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(MACD)</a:t>
            </a:r>
            <a:endParaRPr lang="ko-KR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36" name="직선 연결선 35"/>
          <p:cNvCxnSpPr/>
          <p:nvPr/>
        </p:nvCxnSpPr>
        <p:spPr>
          <a:xfrm>
            <a:off x="395536" y="1268760"/>
            <a:ext cx="835292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395536" y="332656"/>
            <a:ext cx="8352928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39CA816D-F610-8AD1-5789-82AF343425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313" t="40200" r="18501" b="44096"/>
          <a:stretch/>
        </p:blipFill>
        <p:spPr>
          <a:xfrm>
            <a:off x="508178" y="1612310"/>
            <a:ext cx="8127643" cy="140264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6010CCA-2723-5BA3-4E92-BF11BECABEB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313" t="65057" r="18501" b="5201"/>
          <a:stretch/>
        </p:blipFill>
        <p:spPr>
          <a:xfrm>
            <a:off x="508178" y="3358501"/>
            <a:ext cx="8127643" cy="2662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174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5536" y="764704"/>
            <a:ext cx="7344816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</a:pPr>
            <a:r>
              <a:rPr lang="ko-KR" alt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스토캐스틱</a:t>
            </a:r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- %K</a:t>
            </a:r>
            <a:endParaRPr lang="ko-KR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36" name="직선 연결선 35"/>
          <p:cNvCxnSpPr/>
          <p:nvPr/>
        </p:nvCxnSpPr>
        <p:spPr>
          <a:xfrm>
            <a:off x="395536" y="1268760"/>
            <a:ext cx="835292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395536" y="332656"/>
            <a:ext cx="8352928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CC1B8E6D-6EDD-E9D6-D57D-BB3C585450B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375" t="68200" r="46063" b="26200"/>
          <a:stretch/>
        </p:blipFill>
        <p:spPr>
          <a:xfrm>
            <a:off x="683568" y="2082618"/>
            <a:ext cx="7370326" cy="84232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B7507FB-786B-568F-5641-12A035B894F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013" t="26200" r="45275" b="45800"/>
          <a:stretch/>
        </p:blipFill>
        <p:spPr>
          <a:xfrm>
            <a:off x="1583668" y="3212976"/>
            <a:ext cx="5976664" cy="3064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8934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5536" y="764704"/>
            <a:ext cx="7344816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</a:pPr>
            <a:r>
              <a:rPr lang="ko-KR" alt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스토캐스틱</a:t>
            </a:r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- %D</a:t>
            </a:r>
            <a:endParaRPr lang="ko-KR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36" name="직선 연결선 35"/>
          <p:cNvCxnSpPr/>
          <p:nvPr/>
        </p:nvCxnSpPr>
        <p:spPr>
          <a:xfrm>
            <a:off x="395536" y="1268760"/>
            <a:ext cx="835292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395536" y="332656"/>
            <a:ext cx="8352928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>
            <a:extLst>
              <a:ext uri="{FF2B5EF4-FFF2-40B4-BE49-F238E27FC236}">
                <a16:creationId xmlns:a16="http://schemas.microsoft.com/office/drawing/2014/main" id="{8DBC9274-F623-BA7E-FAD7-81D6C48446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985962"/>
            <a:ext cx="7620000" cy="2886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61005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1058</TotalTime>
  <Words>228</Words>
  <Application>Microsoft Office PowerPoint</Application>
  <PresentationFormat>화면 슬라이드 쇼(4:3)</PresentationFormat>
  <Paragraphs>67</Paragraphs>
  <Slides>31</Slides>
  <Notes>25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38" baseType="lpstr">
      <vt:lpstr>나눔고딕</vt:lpstr>
      <vt:lpstr>나눔바른고딕</vt:lpstr>
      <vt:lpstr>맑은 고딕</vt:lpstr>
      <vt:lpstr>바른돋움 1</vt:lpstr>
      <vt:lpstr>바른돋움 3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NSM</dc:creator>
  <cp:lastModifiedBy>조장현</cp:lastModifiedBy>
  <cp:revision>101</cp:revision>
  <dcterms:created xsi:type="dcterms:W3CDTF">2014-07-24T06:00:16Z</dcterms:created>
  <dcterms:modified xsi:type="dcterms:W3CDTF">2022-07-28T11:28:51Z</dcterms:modified>
</cp:coreProperties>
</file>